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8"/>
  </p:notesMasterIdLst>
  <p:sldIdLst>
    <p:sldId id="257" r:id="rId2"/>
    <p:sldId id="258" r:id="rId3"/>
    <p:sldId id="259" r:id="rId4"/>
    <p:sldId id="264" r:id="rId5"/>
    <p:sldId id="263" r:id="rId6"/>
    <p:sldId id="265" r:id="rId7"/>
    <p:sldId id="266" r:id="rId8"/>
    <p:sldId id="271" r:id="rId9"/>
    <p:sldId id="260" r:id="rId10"/>
    <p:sldId id="269" r:id="rId11"/>
    <p:sldId id="270" r:id="rId12"/>
    <p:sldId id="267" r:id="rId13"/>
    <p:sldId id="274" r:id="rId14"/>
    <p:sldId id="272" r:id="rId15"/>
    <p:sldId id="268" r:id="rId16"/>
    <p:sldId id="26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1A87-A323-4358-868C-EC5373AFD025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387DE-C1C8-4A49-97C2-7501E8536C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33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FE7E-35FA-4FA9-B263-14876F1E9DE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BF9885-11EB-4744-9C93-4B555331F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40BC8A5-B2CA-420F-AF93-C8824093B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04B567-5B1D-439B-82A0-FBA37054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AC8B18-6A64-4474-B8C9-0F2C5DB9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F63235-2849-42A1-BA3A-980A6B9D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2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3AA567-71E8-4AE9-A1C1-1573CDF3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053A4D5-5A83-4358-8851-B0740187A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607099-FBC3-44F6-BE45-A1BFBDA6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155302-93C0-456A-8268-17AE6193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6BCF7E-222C-4EEE-8828-355333BC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6175A72-DC8C-4E2F-84B1-30B8E00AC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12F7292-1F09-42EC-B287-B87BC5210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1894E4-C86D-4398-85A6-7AA66E9A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39903F-2360-400F-9CF9-4731A7DA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9966B7-8117-47BC-8DDA-81C17E66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0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5EC3CC-D01C-48A5-BA84-CC581865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2192A9-59C5-4BE8-BD2C-56A492EF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4911F4-C661-42C8-86B9-472A1652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D9BA84-EE7B-4860-8372-1B436BDA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CEBE38-7C4F-4B43-B425-D4EFBFA9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8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BB1572-6FA2-4817-BFB0-DEE64545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691DB9-262D-4582-BC0C-42D03E0C1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1BA900-6241-49B7-A621-1EBD9060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A86E4E-6506-49DC-BBB8-3940C5A9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E6A4F8-11E8-4D6D-B27A-6BEC923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1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E0CAD-488B-43C0-BDDD-7C6F95E2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5787BB-1365-47C1-9C10-BB2326560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906EA3-EA4D-4F3C-B9B1-C2A306F2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58BE5A-D93B-497B-A7DF-302180CD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382BA9-8864-4CFE-A868-3FA66E13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9FBB93-DCEB-4C86-ABD6-D1ECCB3D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4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FAE4B8-5EB4-4229-8A44-32E84183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9F35D9-4F59-4599-B458-7C70F5FA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9873FAC-D9A0-4DA1-B67C-AF1384A3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5A9EB4F-FD48-4229-9515-26732186F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B8EE6A-0E56-4B7B-B6A2-F4DC8A697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19C4577-B5DA-4368-B449-073BD7C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6D1A-7596-4DF1-8813-9A8069F56415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89C46EC-FFE3-407F-B0F9-7F1D6BB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CD113C7-53F2-4508-AFE9-3C1CC429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CFD8-1792-474F-878A-70E51EB0B1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2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B78936-6C3E-42EB-B880-F5D05DA3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182CBDC-FC37-428D-B1CF-179FB302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5CD939B-2A7D-4F99-941C-98389542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B6DFE9-341E-4670-9F61-481B31AE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6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5EE69A2-731C-4611-93F3-1A162737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59EAEEA-9983-4EEB-BBA4-70323067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76BCEEA-1D76-4372-94BA-094938D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2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988CE-0204-4095-953C-F7E2A97B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340C0D-1EAA-4C24-960A-7DA4540E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104518-83C7-4F70-965F-141F7A84E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110524-DEC4-440F-9E56-65A38197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BDB636-D9B5-4313-9814-7B62785B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079959-E1A2-4852-A552-E130AE87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6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ABF0E1-C772-4F57-9841-2BDC5B5C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5F48664-F2B0-4810-93D9-148BFA48D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E5B7EB-8DE9-4043-9151-6087B501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41C384-E8CC-43D1-81B3-A4A89081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6D1A-7596-4DF1-8813-9A8069F56415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0847ED-4533-4E63-86F8-5D6E9C94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750514-98B8-47BF-AA25-6A9D4BE9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CFD8-1792-474F-878A-70E51EB0B1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4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5B2CFD1-E694-4384-B3EC-EFC74B9E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4C5A1C-2CFB-4C87-9A65-572B00EED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F68ED1-CFA6-4C71-A0F8-A1320D974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6D1A-7596-4DF1-8813-9A8069F56415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F03694-40F7-4E51-B241-4E225B97F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69C60F-67C3-4211-BBE7-36AEFD877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CFD8-1792-474F-878A-70E51EB0B1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38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fC9ax3B7uXA#t=0m5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zykKjdDFQ&amp;feature=youtu.b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abibliamindenkie.hu/uj/LUK/10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1273352" y="181846"/>
            <a:ext cx="9645297" cy="2885155"/>
            <a:chOff x="1273352" y="181846"/>
            <a:chExt cx="9645297" cy="2885155"/>
          </a:xfrm>
        </p:grpSpPr>
        <p:sp>
          <p:nvSpPr>
            <p:cNvPr id="2" name="Ellipszis 1"/>
            <p:cNvSpPr/>
            <p:nvPr/>
          </p:nvSpPr>
          <p:spPr>
            <a:xfrm>
              <a:off x="1273352" y="181846"/>
              <a:ext cx="3589760" cy="28851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DIGITÁLIS HITTANÓRA</a:t>
              </a:r>
            </a:p>
            <a:p>
              <a:pPr algn="ctr"/>
              <a:endPara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Ellipszis 2"/>
            <p:cNvSpPr/>
            <p:nvPr/>
          </p:nvSpPr>
          <p:spPr>
            <a:xfrm>
              <a:off x="7328889" y="181846"/>
              <a:ext cx="3589760" cy="28851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ÁLDÁS, BÉKESSÉG!</a:t>
              </a:r>
            </a:p>
            <a:p>
              <a:pPr algn="ctr"/>
              <a:endPara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802003" y="3429000"/>
            <a:ext cx="10587995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Nők a Szentírás tükrében: 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Mária és Márta</a:t>
            </a:r>
          </a:p>
          <a:p>
            <a:pPr algn="ctr"/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(Lukács evangéliuma 5,1</a:t>
            </a:r>
            <a:r>
              <a:rPr lang="hu-HU" sz="3600" b="1" dirty="0">
                <a:solidFill>
                  <a:schemeClr val="bg1"/>
                </a:solidFill>
              </a:rPr>
              <a:t>–</a:t>
            </a:r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énykép, ülő, ablak látható&#10;&#10;Automatikusan generált leírás">
            <a:extLst>
              <a:ext uri="{FF2B5EF4-FFF2-40B4-BE49-F238E27FC236}">
                <a16:creationId xmlns:a16="http://schemas.microsoft.com/office/drawing/2014/main" id="{B6AE5BDC-53A7-4C1E-ACF8-83CB9896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56" y="548638"/>
            <a:ext cx="4996207" cy="392150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94B087B-71B1-4BAC-BDE3-C6E628FA0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850">
            <a:off x="6068178" y="4134881"/>
            <a:ext cx="5981375" cy="212151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ED7E72-0BB5-4D10-A20A-1966E214A469}"/>
              </a:ext>
            </a:extLst>
          </p:cNvPr>
          <p:cNvSpPr txBox="1"/>
          <p:nvPr/>
        </p:nvSpPr>
        <p:spPr>
          <a:xfrm>
            <a:off x="849707" y="1092000"/>
            <a:ext cx="5686745" cy="34778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nővérek története bennünket is bátoríthat arra, hogy mindig figyeljünk Isten szavára!</a:t>
            </a:r>
          </a:p>
          <a:p>
            <a:pPr algn="ctr"/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Habár Jézussal már a földön nem találkozhatunk, a Szentírás tükör lehet számunkra. Egy olyan viszonyítási pont, amelyen keresztül nemcsak Istent, hanem saját magunkat is megismerhetjük. Jézus ma már a Szentíráson keresztül szól hozzánk. Őszintén, és mégis szeretettel mutatja meg, kik is vagyunk valójában.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388FBE-D5B3-4033-8094-2CE4E56D0701}"/>
              </a:ext>
            </a:extLst>
          </p:cNvPr>
          <p:cNvSpPr txBox="1"/>
          <p:nvPr/>
        </p:nvSpPr>
        <p:spPr>
          <a:xfrm>
            <a:off x="2508069" y="274320"/>
            <a:ext cx="638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pc="600" dirty="0">
                <a:latin typeface="Arial" panose="020B0604020202020204" pitchFamily="34" charset="0"/>
                <a:cs typeface="Arial" panose="020B0604020202020204" pitchFamily="34" charset="0"/>
              </a:rPr>
              <a:t>A Szentírás: TÜKÖR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5BF6B3C-542F-4F41-9C7B-77381B3F341C}"/>
              </a:ext>
            </a:extLst>
          </p:cNvPr>
          <p:cNvSpPr/>
          <p:nvPr/>
        </p:nvSpPr>
        <p:spPr>
          <a:xfrm rot="571322">
            <a:off x="6405699" y="4273307"/>
            <a:ext cx="5664946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Találtál az előző óra óta olyan bibliai Igéket, amelyek segítenek önmagad megismerésében?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olyan igevers, amely bíztat, vagy olyan, amely abban segít, hogy boldogabb legyél?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9BCDDF6-EBA5-4D5E-AEB6-B1455E978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6464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AED7E72-0BB5-4D10-A20A-1966E214A469}"/>
              </a:ext>
            </a:extLst>
          </p:cNvPr>
          <p:cNvSpPr txBox="1"/>
          <p:nvPr/>
        </p:nvSpPr>
        <p:spPr>
          <a:xfrm>
            <a:off x="444135" y="997567"/>
            <a:ext cx="7040881" cy="34778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 és Márta története rámutat arra is, hogy Jézusnak nemcsak a 12 apostol volt a tanítványa, hanem sokan mások is. Közöttük jó néhány nővel találkozhatunk a bibliai történetek alapján. Abban az időben a nőket a vallási csoportok általában nem fogadták be, és fő feladatukként a háztartás ellátását jelölték meg.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azonban nem így gondolkodott. Elfogadta a nők szolgálatát is és tanította őket. Jézus számára a nők ugyanolyan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fontosak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értékesek voltak, mint a férfiak. Ő mindenki számára elhozta a bűneikből való szabadulást, Isten kegyelmét.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388FBE-D5B3-4033-8094-2CE4E56D0701}"/>
              </a:ext>
            </a:extLst>
          </p:cNvPr>
          <p:cNvSpPr txBox="1"/>
          <p:nvPr/>
        </p:nvSpPr>
        <p:spPr>
          <a:xfrm>
            <a:off x="2508069" y="274320"/>
            <a:ext cx="638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spc="600" dirty="0">
                <a:latin typeface="Arial" panose="020B0604020202020204" pitchFamily="34" charset="0"/>
                <a:cs typeface="Arial" panose="020B0604020202020204" pitchFamily="34" charset="0"/>
              </a:rPr>
              <a:t>Jézus női tanítványai?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1D1051-628D-4129-BB47-221C5577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44" y="1012784"/>
            <a:ext cx="4014221" cy="4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A439EDA-FE22-49F8-A45C-95D2733D4FCC}"/>
              </a:ext>
            </a:extLst>
          </p:cNvPr>
          <p:cNvSpPr txBox="1"/>
          <p:nvPr/>
        </p:nvSpPr>
        <p:spPr>
          <a:xfrm>
            <a:off x="444135" y="4675469"/>
            <a:ext cx="7040881" cy="16312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Megváltó kereszthalála és feltámadása után az első gyülekezetnek és az utána létrejövő gyülekezeteknek is voltak női tagjai. Együtt imádkoztak a férfiakkal, vagy éppen szolgáltak az asztalok körül, segítették a gyülekezeti munkát, vagy a gyülekezet rendelkezésére bocsátották a házukat.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1C86560-997B-40AD-8F34-EFAF9588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757" y="5491077"/>
            <a:ext cx="139624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9801F-654B-46AE-957C-3047C59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44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Nők a gyülekezeti szolgálatban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2E13626-3A4C-4FF0-A217-4460E8515E24}"/>
              </a:ext>
            </a:extLst>
          </p:cNvPr>
          <p:cNvSpPr/>
          <p:nvPr/>
        </p:nvSpPr>
        <p:spPr>
          <a:xfrm>
            <a:off x="479982" y="1867881"/>
            <a:ext cx="5301840" cy="4093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gyülekezetnek olyan életközösségnek kell lennie, mely Isten akarata szerint él és működik. Ebben mindenkinek megvan a helye, legyen férfi vagy nő, szegény vagy gazdag. Ha Krisztust követjük, és Neki akarunk szolgálni, akkor Isten nőként és férfiként is áldássá tud tenni bennünket a körülöttünk élők számára. Napjainkban a református egyházközségeinkben többféle szolgálatot is elláthatnak nők. Lehetnek lelkipásztorok, diakónusok, presbiterek, tanítók, kántorok és bármilyen tisztséget vállalhatnak. </a:t>
            </a:r>
          </a:p>
        </p:txBody>
      </p:sp>
      <p:pic>
        <p:nvPicPr>
          <p:cNvPr id="6" name="Kép 5" descr="A képen személy, ruházat, férfi, állás látható&#10;&#10;Automatikusan generált leírás">
            <a:extLst>
              <a:ext uri="{FF2B5EF4-FFF2-40B4-BE49-F238E27FC236}">
                <a16:creationId xmlns:a16="http://schemas.microsoft.com/office/drawing/2014/main" id="{356F6699-F985-4E4F-ABDC-993E47A1E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64" y="1867882"/>
            <a:ext cx="6038308" cy="3997234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365081A-01EA-401C-913E-A21088E0C6F2}"/>
              </a:ext>
            </a:extLst>
          </p:cNvPr>
          <p:cNvSpPr/>
          <p:nvPr/>
        </p:nvSpPr>
        <p:spPr>
          <a:xfrm rot="320662">
            <a:off x="6492109" y="4144378"/>
            <a:ext cx="496421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Ismersz olyan nőket, akik lelkészként vagy presbiterként szolgálnak a gyülekezetben?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CDE4958-5868-4400-84A9-6F5EEAAC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34" y="5490000"/>
            <a:ext cx="139624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E3BA601-02EE-4C7C-B7DB-C09B9FBD75AF}"/>
              </a:ext>
            </a:extLst>
          </p:cNvPr>
          <p:cNvSpPr/>
          <p:nvPr/>
        </p:nvSpPr>
        <p:spPr>
          <a:xfrm>
            <a:off x="6556498" y="2118166"/>
            <a:ext cx="351390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Kattints ide és nézz bele a bemutatkozó videójukba!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B306CE-B4B5-4D5A-ADEC-ACA96B71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496" y="2926080"/>
            <a:ext cx="6020896" cy="33851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313F0F3-10FE-45F8-87B8-7FCEB8DDD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38" t="12084" r="20153" b="11366"/>
          <a:stretch/>
        </p:blipFill>
        <p:spPr>
          <a:xfrm>
            <a:off x="488789" y="444111"/>
            <a:ext cx="4119327" cy="302494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CD9C230-7539-46D4-9E67-459980715B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79" t="21730" r="25808" b="23160"/>
          <a:stretch/>
        </p:blipFill>
        <p:spPr>
          <a:xfrm>
            <a:off x="606019" y="3819741"/>
            <a:ext cx="3884869" cy="249144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8624CDF-2D8E-4A80-B6C8-C993B2C81518}"/>
              </a:ext>
            </a:extLst>
          </p:cNvPr>
          <p:cNvSpPr txBox="1"/>
          <p:nvPr/>
        </p:nvSpPr>
        <p:spPr>
          <a:xfrm>
            <a:off x="5258496" y="398465"/>
            <a:ext cx="6472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Nemcsak lelkészként vagy kántorként lehet Jézust szolgálni. 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1991 óta működik Magyarországon a Református Nőszövetség, melyben idős és fiatal, városi és falusi hölgyek közösen szolgálnak.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D62BB64-AF61-4078-B186-B09186226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15" y="5589067"/>
            <a:ext cx="137498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81148F-FC14-4BAC-B308-D3F1288D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5353"/>
            <a:ext cx="8911687" cy="814946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DB9A4C-3263-4E74-B33D-228D7E2F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45" y="1662958"/>
            <a:ext cx="10223293" cy="424221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„Legyetek az igének cselekvői, ne csupán hallgatói, hogy be ne csapjátok magatokat. 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a szabadság tökéletes törvényébe tekint bele,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megmarad mellette,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úgyhogy nem feledékeny hallgatója,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hanem tevékeny megvalósítója: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boldoggá teszi cselekedete.” </a:t>
            </a:r>
          </a:p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(Jak 1,22.25)</a:t>
            </a:r>
          </a:p>
          <a:p>
            <a:pPr marL="0" indent="0" algn="ctr">
              <a:buNone/>
            </a:pP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9801F-654B-46AE-957C-3047C59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202" y="90932"/>
            <a:ext cx="4300583" cy="1280890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764852-3A63-48C1-B22B-60C5AA0D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268" y="1560313"/>
            <a:ext cx="3812345" cy="4567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 Úrnak szolgái mindnyájan,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Áldjátok az Urat vígan,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Kik az Ő házában éjjel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Vigyázván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vagytok hűséggel.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Felemelvén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kezeteket,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Dicsérjétek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Istenteket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Szívből néki hálát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adván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Őt áldjátok minduntalan.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3. Megáldjon téged az Isten,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Sionról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kegyelmesen,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 teremtette az eget,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földet és mindeneket.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kültéri, ülő, szikla, kicsi látható&#10;&#10;Automatikusan generált leírás">
            <a:extLst>
              <a:ext uri="{FF2B5EF4-FFF2-40B4-BE49-F238E27FC236}">
                <a16:creationId xmlns:a16="http://schemas.microsoft.com/office/drawing/2014/main" id="{774918CB-5ECC-4C59-80BC-3C2E018DE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91" y="1145051"/>
            <a:ext cx="3045265" cy="45678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FD3EF6C-2323-4726-99B4-24591E1D12D2}"/>
              </a:ext>
            </a:extLst>
          </p:cNvPr>
          <p:cNvSpPr txBox="1"/>
          <p:nvPr/>
        </p:nvSpPr>
        <p:spPr>
          <a:xfrm>
            <a:off x="6447246" y="5712948"/>
            <a:ext cx="351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Kattints ide!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00" y="5566138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094015" y="-362834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066798" y="368590"/>
            <a:ext cx="10031187" cy="6489410"/>
          </a:xfrm>
          <a:prstGeom prst="horizontalScrol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029202" y="6079067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40113" y="582067"/>
            <a:ext cx="4804230" cy="56938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 és íróeszköz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Munkafüzeted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841195" y="2540000"/>
            <a:ext cx="5302293" cy="412640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00" y="549000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792813" y="184295"/>
            <a:ext cx="10031187" cy="6489410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9801F-654B-46AE-957C-3047C59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778" y="326622"/>
            <a:ext cx="8876264" cy="60791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női szereplőket ismersz a Bibliából ?</a:t>
            </a:r>
          </a:p>
        </p:txBody>
      </p:sp>
      <p:pic>
        <p:nvPicPr>
          <p:cNvPr id="5" name="Tartalom helye 4" descr="A képen személy, ülő, tartás, férfi látható&#10;&#10;Automatikusan generált leírás">
            <a:extLst>
              <a:ext uri="{FF2B5EF4-FFF2-40B4-BE49-F238E27FC236}">
                <a16:creationId xmlns:a16="http://schemas.microsoft.com/office/drawing/2014/main" id="{7C074EEF-D024-435A-88D3-3D88ADEB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9" y="1244394"/>
            <a:ext cx="8396443" cy="5619495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A3792B5-3F57-4F36-8D85-FE04D364B1C9}"/>
              </a:ext>
            </a:extLst>
          </p:cNvPr>
          <p:cNvSpPr txBox="1"/>
          <p:nvPr/>
        </p:nvSpPr>
        <p:spPr>
          <a:xfrm>
            <a:off x="2087879" y="2184824"/>
            <a:ext cx="338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…akik hadsereget vezettek?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2C34404-8023-4299-B236-DFAD3B8CE589}"/>
              </a:ext>
            </a:extLst>
          </p:cNvPr>
          <p:cNvSpPr/>
          <p:nvPr/>
        </p:nvSpPr>
        <p:spPr>
          <a:xfrm>
            <a:off x="2087880" y="3543195"/>
            <a:ext cx="328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akiknek vénségükre született gyermekük?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3715888-2FFD-452E-9850-43FBF6342BE4}"/>
              </a:ext>
            </a:extLst>
          </p:cNvPr>
          <p:cNvSpPr/>
          <p:nvPr/>
        </p:nvSpPr>
        <p:spPr>
          <a:xfrm>
            <a:off x="2087880" y="4967275"/>
            <a:ext cx="328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akik megmentették népüket?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E0F7DC2-3466-4851-A49C-6FB3ADEE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35" y="5328209"/>
            <a:ext cx="1368000" cy="1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9801F-654B-46AE-957C-3047C59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89" y="5064162"/>
            <a:ext cx="4275266" cy="941729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 olyan, akit szívesen választanál példaképül?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0C6A6EA-15CB-464C-B106-F178D8B1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7" t="14751" r="26500" b="4594"/>
          <a:stretch/>
        </p:blipFill>
        <p:spPr>
          <a:xfrm>
            <a:off x="4984991" y="0"/>
            <a:ext cx="7207009" cy="68580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455CB154-647D-4210-A812-3C98FB2C9555}"/>
              </a:ext>
            </a:extLst>
          </p:cNvPr>
          <p:cNvSpPr txBox="1">
            <a:spLocks/>
          </p:cNvSpPr>
          <p:nvPr/>
        </p:nvSpPr>
        <p:spPr>
          <a:xfrm rot="20717623">
            <a:off x="21957" y="809943"/>
            <a:ext cx="6167192" cy="94043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Bibliában számtalan női alakkal találkozunk: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D565F8-6D4F-4513-9AA6-3BDCF09F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000" y="5510760"/>
            <a:ext cx="1368000" cy="1347240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F7590658-EC83-494D-859D-4FD027064750}"/>
              </a:ext>
            </a:extLst>
          </p:cNvPr>
          <p:cNvSpPr txBox="1">
            <a:spLocks/>
          </p:cNvSpPr>
          <p:nvPr/>
        </p:nvSpPr>
        <p:spPr>
          <a:xfrm>
            <a:off x="605902" y="4121267"/>
            <a:ext cx="4275266" cy="941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 olyan a nevek között, aki nem szerepel a Bibliában?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5068636E-68D1-4ABD-A967-8F5B53A10E60}"/>
              </a:ext>
            </a:extLst>
          </p:cNvPr>
          <p:cNvSpPr txBox="1">
            <a:spLocks/>
          </p:cNvSpPr>
          <p:nvPr/>
        </p:nvSpPr>
        <p:spPr>
          <a:xfrm>
            <a:off x="751206" y="3502442"/>
            <a:ext cx="3658845" cy="766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Ismered a történetüket?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F4D71C2F-16BE-4994-839C-94AB2E7C871A}"/>
              </a:ext>
            </a:extLst>
          </p:cNvPr>
          <p:cNvSpPr txBox="1">
            <a:spLocks/>
          </p:cNvSpPr>
          <p:nvPr/>
        </p:nvSpPr>
        <p:spPr>
          <a:xfrm>
            <a:off x="751206" y="2367845"/>
            <a:ext cx="3984659" cy="810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Ismerősek számodra ezek a nevek?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59801F-654B-46AE-957C-3047C590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9" y="126073"/>
            <a:ext cx="5615885" cy="1702727"/>
          </a:xfrm>
        </p:spPr>
        <p:txBody>
          <a:bodyPr>
            <a:normAutofit/>
          </a:bodyPr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mai órán egy testvérpár történetével fogunk megismerkedni.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Kattints az ikonra és hallgasd meg a történetet!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5FEB14-536E-4A96-9ED0-2B15F862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4" y="1"/>
            <a:ext cx="6147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65BBAF40-2617-481D-837A-43DB1E26CBCF}"/>
              </a:ext>
            </a:extLst>
          </p:cNvPr>
          <p:cNvSpPr/>
          <p:nvPr/>
        </p:nvSpPr>
        <p:spPr>
          <a:xfrm>
            <a:off x="6385728" y="6581001"/>
            <a:ext cx="5465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hu-H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Vermeer</a:t>
            </a:r>
            <a:r>
              <a: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hu-H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Delft</a:t>
            </a:r>
            <a:r>
              <a: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Jézus Máriánál és Mártánál, 1654 körül, Olaj, vászon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A81B527-6077-4D9E-A5D4-72DC9CEE4C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" t="887" r="2783" b="-887"/>
          <a:stretch/>
        </p:blipFill>
        <p:spPr>
          <a:xfrm>
            <a:off x="2511137" y="4285055"/>
            <a:ext cx="1368000" cy="1368000"/>
          </a:xfrm>
          <a:prstGeom prst="rect">
            <a:avLst/>
          </a:prstGeom>
        </p:spPr>
      </p:pic>
      <p:pic>
        <p:nvPicPr>
          <p:cNvPr id="3" name="Lk 10">
            <a:hlinkClick r:id="" action="ppaction://media"/>
            <a:extLst>
              <a:ext uri="{FF2B5EF4-FFF2-40B4-BE49-F238E27FC236}">
                <a16:creationId xmlns:a16="http://schemas.microsoft.com/office/drawing/2014/main" id="{BAAEDF99-DC06-45EE-8AD0-B0720AA04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7913" y="1814445"/>
            <a:ext cx="1037636" cy="1037636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16311E3E-747F-41F1-8F22-171AC63F2745}"/>
              </a:ext>
            </a:extLst>
          </p:cNvPr>
          <p:cNvSpPr txBox="1">
            <a:spLocks/>
          </p:cNvSpPr>
          <p:nvPr/>
        </p:nvSpPr>
        <p:spPr>
          <a:xfrm>
            <a:off x="678802" y="2852081"/>
            <a:ext cx="5143943" cy="143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Közben szemléld a képet!</a:t>
            </a:r>
          </a:p>
          <a:p>
            <a:pPr algn="ctr"/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Mit üzen a szereplők testtartása?</a:t>
            </a:r>
          </a:p>
          <a:p>
            <a:pPr algn="ctr"/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Mit üzennek a festmény színei?</a:t>
            </a:r>
          </a:p>
        </p:txBody>
      </p:sp>
      <p:sp>
        <p:nvSpPr>
          <p:cNvPr id="5" name="Téglalap 4"/>
          <p:cNvSpPr/>
          <p:nvPr/>
        </p:nvSpPr>
        <p:spPr>
          <a:xfrm>
            <a:off x="751327" y="5796170"/>
            <a:ext cx="488762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dirty="0" smtClean="0">
                <a:hlinkClick r:id="rId7"/>
              </a:rPr>
              <a:t>Ide kattintva elolvashatod a történetet a Bibliából!</a:t>
            </a:r>
          </a:p>
          <a:p>
            <a:pPr algn="ctr"/>
            <a:r>
              <a:rPr lang="hu-HU" dirty="0" smtClean="0"/>
              <a:t>Luk 10,38-42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96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>
            <a:extLst>
              <a:ext uri="{FF2B5EF4-FFF2-40B4-BE49-F238E27FC236}">
                <a16:creationId xmlns:a16="http://schemas.microsoft.com/office/drawing/2014/main" id="{16EDC12F-499D-468B-8192-6335AB1D4025}"/>
              </a:ext>
            </a:extLst>
          </p:cNvPr>
          <p:cNvSpPr txBox="1">
            <a:spLocks/>
          </p:cNvSpPr>
          <p:nvPr/>
        </p:nvSpPr>
        <p:spPr>
          <a:xfrm>
            <a:off x="6067416" y="1471467"/>
            <a:ext cx="5856195" cy="182091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5.) Ki mondta a következőt: „Uram, nem törődsz azzal, hogy a testvérem magamra hagyott a munkában? Mondd hát neki, hogy segítsen!”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Mária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Márta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Nincs ilyen a történetben. 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30714E33-6655-4317-97A2-09E92D8DFAF7}"/>
              </a:ext>
            </a:extLst>
          </p:cNvPr>
          <p:cNvSpPr txBox="1">
            <a:spLocks/>
          </p:cNvSpPr>
          <p:nvPr/>
        </p:nvSpPr>
        <p:spPr>
          <a:xfrm>
            <a:off x="6067416" y="3384350"/>
            <a:ext cx="5856195" cy="18209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6.) Mit mondott Jézus Mártának a bibliai történet szerint?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„Sok fölösleges dologgal foglalkozol, pihenj inkább.”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„Sok mindenért aggódsz és nyugtalankodsz, pedig kevésre van szükség, valójában csak egyre.”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„Ráér még a házimunka később is.”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F6574B42-8AB7-44F2-A040-D9CEBC9B710F}"/>
              </a:ext>
            </a:extLst>
          </p:cNvPr>
          <p:cNvSpPr txBox="1">
            <a:spLocks/>
          </p:cNvSpPr>
          <p:nvPr/>
        </p:nvSpPr>
        <p:spPr>
          <a:xfrm>
            <a:off x="6055276" y="5297234"/>
            <a:ext cx="5879102" cy="13816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7.) Jézus szerint ki cselekedett jól és miért?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Mária, mert fölösleges olyan sokat dolgozni.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Mária a jó részt választotta, mert azt senki sem veheti el tőle.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Márta, mert ő komolyan vette a vendéglátást. 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080CB8FB-2A92-4289-B457-CAEF5DF6A8C3}"/>
              </a:ext>
            </a:extLst>
          </p:cNvPr>
          <p:cNvSpPr txBox="1">
            <a:spLocks/>
          </p:cNvSpPr>
          <p:nvPr/>
        </p:nvSpPr>
        <p:spPr>
          <a:xfrm>
            <a:off x="148047" y="4407980"/>
            <a:ext cx="5504728" cy="143685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Mit tett Mária a történet szerint?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Nem foglalkozott Jézussal.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Vitatkozott a testvérével.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Leült az Úr lábához és hallgatta a tanítását. 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4494BD0-0030-446C-BBAE-1C1EE5283E24}"/>
              </a:ext>
            </a:extLst>
          </p:cNvPr>
          <p:cNvSpPr txBox="1">
            <a:spLocks/>
          </p:cNvSpPr>
          <p:nvPr/>
        </p:nvSpPr>
        <p:spPr>
          <a:xfrm>
            <a:off x="173503" y="2701503"/>
            <a:ext cx="5504728" cy="14773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Hogyan került Jézus a testvérpár házába?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Vendégségbe hívták.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Úton volt, betért abba a faluba, ahol Márta a házába fogadta.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Meg akarta látogatni Máriát és Mártát.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641FA3D0-1826-4664-95CB-863C05F73757}"/>
              </a:ext>
            </a:extLst>
          </p:cNvPr>
          <p:cNvSpPr/>
          <p:nvPr/>
        </p:nvSpPr>
        <p:spPr>
          <a:xfrm>
            <a:off x="148047" y="1272026"/>
            <a:ext cx="553018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Ki volt Márta lánytestvére?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Magdaléna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Lázár 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Mária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197E578-27F0-481A-A6CB-2343E23484FF}"/>
              </a:ext>
            </a:extLst>
          </p:cNvPr>
          <p:cNvSpPr txBox="1"/>
          <p:nvPr/>
        </p:nvSpPr>
        <p:spPr>
          <a:xfrm>
            <a:off x="1025924" y="5958309"/>
            <a:ext cx="501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… a megoldások betűjéből megkapod annak a településnek a nevét, ahol a testvérek laktak.</a:t>
            </a:r>
            <a:endParaRPr lang="hu-HU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2848CF6-FD6B-4294-BF8B-B338C5956A4B}"/>
              </a:ext>
            </a:extLst>
          </p:cNvPr>
          <p:cNvSpPr txBox="1"/>
          <p:nvPr/>
        </p:nvSpPr>
        <p:spPr>
          <a:xfrm>
            <a:off x="1533790" y="182168"/>
            <a:ext cx="414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Kattints és válaszolj az alábbi kérdésekre…</a:t>
            </a:r>
            <a:endParaRPr lang="hu-HU" sz="2400" b="1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17F99763-B7EC-45A6-9E32-C764181DE622}"/>
              </a:ext>
            </a:extLst>
          </p:cNvPr>
          <p:cNvSpPr/>
          <p:nvPr/>
        </p:nvSpPr>
        <p:spPr>
          <a:xfrm>
            <a:off x="6067416" y="179165"/>
            <a:ext cx="586696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 Mit tett Márta az alábbiak közül a történet szerint?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Elfoglalta magát a konyhai teendőkkel.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Vendégségbe hívta Jézust. 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testvérével együtt hallgatta Jézus tanítását. </a:t>
            </a:r>
          </a:p>
        </p:txBody>
      </p:sp>
    </p:spTree>
    <p:extLst>
      <p:ext uri="{BB962C8B-B14F-4D97-AF65-F5344CB8AC3E}">
        <p14:creationId xmlns:p14="http://schemas.microsoft.com/office/powerpoint/2010/main" val="39917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AED7E72-0BB5-4D10-A20A-1966E214A469}"/>
              </a:ext>
            </a:extLst>
          </p:cNvPr>
          <p:cNvSpPr txBox="1"/>
          <p:nvPr/>
        </p:nvSpPr>
        <p:spPr>
          <a:xfrm>
            <a:off x="220593" y="1246105"/>
            <a:ext cx="6840584" cy="47089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 és Márta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Betániában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éltek, a testvérükkel, Lázárral együtt. Jézus kedvelte a testvéreket és Lázárt feltámasztotta a halálból (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11,1–5). Az evangéliumokban arról olvashatunk, hogy a Mester többször is meglátogatta a családot. Az egyik alkalommal, amikor az Úr náluk járt, Márta nagy vendégszeretettel fogadta Őt. Úgy szorgoskodott, ahogyan illett a vendég érkezésekor, így szolgálva Jézust.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testvére, Mária azonban nem segített neki a háztartási munkákban, és Márta ezért megharagudott rá. Úgy érezte, hogy Mária magára hagyta őt a szolgálatában. Márta kérésére azonban Jézus szokatlan módon válaszolt. Arra tanította Mártát, hogy Isten követésében van egy helyes sorrend. A legfontosabb az Isten Igéje és a Rá való figyelés, majd ezután jön minden más.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388FBE-D5B3-4033-8094-2CE4E56D0701}"/>
              </a:ext>
            </a:extLst>
          </p:cNvPr>
          <p:cNvSpPr txBox="1"/>
          <p:nvPr/>
        </p:nvSpPr>
        <p:spPr>
          <a:xfrm>
            <a:off x="2553039" y="305070"/>
            <a:ext cx="638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nővérek nyomában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45EE1E6-8100-4267-975C-5E37CB91D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9" t="15573" r="44961" b="3977"/>
          <a:stretch/>
        </p:blipFill>
        <p:spPr>
          <a:xfrm>
            <a:off x="7331278" y="1267094"/>
            <a:ext cx="3863591" cy="4854255"/>
          </a:xfrm>
          <a:prstGeom prst="rect">
            <a:avLst/>
          </a:prstGeom>
        </p:spPr>
      </p:pic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E4EDEBA3-8090-409A-B31F-71ED25618F37}"/>
              </a:ext>
            </a:extLst>
          </p:cNvPr>
          <p:cNvCxnSpPr>
            <a:cxnSpLocks/>
          </p:cNvCxnSpPr>
          <p:nvPr/>
        </p:nvCxnSpPr>
        <p:spPr>
          <a:xfrm flipH="1">
            <a:off x="9953897" y="3694222"/>
            <a:ext cx="1240972" cy="940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F316224-17A7-4D7A-827E-FD4BD99EBE15}"/>
              </a:ext>
            </a:extLst>
          </p:cNvPr>
          <p:cNvSpPr txBox="1"/>
          <p:nvPr/>
        </p:nvSpPr>
        <p:spPr>
          <a:xfrm>
            <a:off x="11009040" y="3348334"/>
            <a:ext cx="104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Betánia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7A1A15F-334C-4E95-ABE2-E4113E3C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753" y="5490000"/>
            <a:ext cx="139624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énykép, ülő, ablak látható&#10;&#10;Automatikusan generált leírás">
            <a:extLst>
              <a:ext uri="{FF2B5EF4-FFF2-40B4-BE49-F238E27FC236}">
                <a16:creationId xmlns:a16="http://schemas.microsoft.com/office/drawing/2014/main" id="{B6AE5BDC-53A7-4C1E-ACF8-83CB9896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1180943"/>
            <a:ext cx="5105969" cy="400765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ED7E72-0BB5-4D10-A20A-1966E214A469}"/>
              </a:ext>
            </a:extLst>
          </p:cNvPr>
          <p:cNvSpPr txBox="1"/>
          <p:nvPr/>
        </p:nvSpPr>
        <p:spPr>
          <a:xfrm>
            <a:off x="764771" y="1599837"/>
            <a:ext cx="6759435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Jézus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Mártáéknál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járt, tanított Istenről, az emberről, a világ dolgairól. Ezeket hallgatva, a jelenlévők mindig Isten tükrébe nézhettek bele. Felismerhették azt, hogy mit jelent az ember Isten számára, és hogyan élheti meg az ember a hitét a mindennapokban. Mária és Márta számára Jézus tükör volt.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A2109CC-5D8D-4B6B-8D21-CC4AA901C905}"/>
              </a:ext>
            </a:extLst>
          </p:cNvPr>
          <p:cNvSpPr txBox="1"/>
          <p:nvPr/>
        </p:nvSpPr>
        <p:spPr>
          <a:xfrm rot="465218">
            <a:off x="2162497" y="4921174"/>
            <a:ext cx="7078879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Vajon milyen ember lehetett Mária és Márta?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történet alapján gyűjtsetek tulajdonságokat és beszéljétek meg!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388FBE-D5B3-4033-8094-2CE4E56D0701}"/>
              </a:ext>
            </a:extLst>
          </p:cNvPr>
          <p:cNvSpPr txBox="1"/>
          <p:nvPr/>
        </p:nvSpPr>
        <p:spPr>
          <a:xfrm>
            <a:off x="3717561" y="395430"/>
            <a:ext cx="521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pc="600" dirty="0">
                <a:latin typeface="Arial" panose="020B0604020202020204" pitchFamily="34" charset="0"/>
                <a:cs typeface="Arial" panose="020B0604020202020204" pitchFamily="34" charset="0"/>
              </a:rPr>
              <a:t>Jézus: TÜKÖR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2304C3B-8D1E-452C-99EE-216C6C1A1369}"/>
              </a:ext>
            </a:extLst>
          </p:cNvPr>
          <p:cNvSpPr txBox="1"/>
          <p:nvPr/>
        </p:nvSpPr>
        <p:spPr>
          <a:xfrm>
            <a:off x="7029995" y="2836726"/>
            <a:ext cx="2743200" cy="70788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041FA2B-23AE-4781-8E6A-55B1C5CB79E5}"/>
              </a:ext>
            </a:extLst>
          </p:cNvPr>
          <p:cNvSpPr txBox="1"/>
          <p:nvPr/>
        </p:nvSpPr>
        <p:spPr>
          <a:xfrm>
            <a:off x="9278984" y="3190669"/>
            <a:ext cx="2468880" cy="76944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Márta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285A250-49BC-4465-8D5D-E5DBA248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96" y="5448513"/>
            <a:ext cx="1372003" cy="136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3BCD6AA-32B4-4878-A7D3-26DC20434937}"/>
              </a:ext>
            </a:extLst>
          </p:cNvPr>
          <p:cNvSpPr txBox="1"/>
          <p:nvPr/>
        </p:nvSpPr>
        <p:spPr>
          <a:xfrm>
            <a:off x="764771" y="6362703"/>
            <a:ext cx="660195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az összegyűjtött tulajdonságokat!</a:t>
            </a:r>
          </a:p>
        </p:txBody>
      </p:sp>
    </p:spTree>
    <p:extLst>
      <p:ext uri="{BB962C8B-B14F-4D97-AF65-F5344CB8AC3E}">
        <p14:creationId xmlns:p14="http://schemas.microsoft.com/office/powerpoint/2010/main" val="8617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Vörö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1281</Words>
  <Application>Microsoft Office PowerPoint</Application>
  <PresentationFormat>Szélesvásznú</PresentationFormat>
  <Paragraphs>124</Paragraphs>
  <Slides>16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Wingdings 3</vt:lpstr>
      <vt:lpstr>Office-téma</vt:lpstr>
      <vt:lpstr>PowerPoint-bemutató</vt:lpstr>
      <vt:lpstr>PowerPoint-bemutató</vt:lpstr>
      <vt:lpstr>PowerPoint-bemutató</vt:lpstr>
      <vt:lpstr>Milyen női szereplőket ismersz a Bibliából ?</vt:lpstr>
      <vt:lpstr>Van olyan, akit szívesen választanál példaképül?</vt:lpstr>
      <vt:lpstr>A mai órán egy testvérpár történetével fogunk megismerkedni. Kattints az ikonra és hallgasd meg a történetet!</vt:lpstr>
      <vt:lpstr>PowerPoint-bemutató</vt:lpstr>
      <vt:lpstr>PowerPoint-bemutató</vt:lpstr>
      <vt:lpstr>PowerPoint-bemutató</vt:lpstr>
      <vt:lpstr>PowerPoint-bemutató</vt:lpstr>
      <vt:lpstr>PowerPoint-bemutató</vt:lpstr>
      <vt:lpstr>Nők a gyülekezeti szolgálatban</vt:lpstr>
      <vt:lpstr>PowerPoint-bemutató</vt:lpstr>
      <vt:lpstr>Aranymondás</vt:lpstr>
      <vt:lpstr>Énekeljünk!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RPI</cp:lastModifiedBy>
  <cp:revision>37</cp:revision>
  <dcterms:created xsi:type="dcterms:W3CDTF">2020-12-13T15:33:46Z</dcterms:created>
  <dcterms:modified xsi:type="dcterms:W3CDTF">2021-07-08T08:27:33Z</dcterms:modified>
</cp:coreProperties>
</file>